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87"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4" userDrawn="1">
          <p15:clr>
            <a:srgbClr val="A4A3A4"/>
          </p15:clr>
        </p15:guide>
        <p15:guide id="2" pos="2160" userDrawn="1">
          <p15:clr>
            <a:srgbClr val="A4A3A4"/>
          </p15:clr>
        </p15:guide>
        <p15:guide id="3" orient="horz" pos="6240" userDrawn="1">
          <p15:clr>
            <a:srgbClr val="A4A3A4"/>
          </p15:clr>
        </p15:guide>
        <p15:guide id="4" pos="104" userDrawn="1">
          <p15:clr>
            <a:srgbClr val="A4A3A4"/>
          </p15:clr>
        </p15:guide>
        <p15:guide id="5" pos="4201" userDrawn="1">
          <p15:clr>
            <a:srgbClr val="A4A3A4"/>
          </p15:clr>
        </p15:guide>
        <p15:guide id="6" orient="horz" pos="1487" userDrawn="1">
          <p15:clr>
            <a:srgbClr val="A4A3A4"/>
          </p15:clr>
        </p15:guide>
        <p15:guide id="7" orient="horz" pos="943" userDrawn="1">
          <p15:clr>
            <a:srgbClr val="A4A3A4"/>
          </p15:clr>
        </p15:guide>
        <p15:guide id="8" orient="horz" pos="54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oru Wakita" initials="K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C00C"/>
    <a:srgbClr val="38E70F"/>
    <a:srgbClr val="64F442"/>
    <a:srgbClr val="A1F88C"/>
    <a:srgbClr val="CC00CC"/>
    <a:srgbClr val="FF5BE0"/>
    <a:srgbClr val="FFFF3F"/>
    <a:srgbClr val="DFDDFF"/>
    <a:srgbClr val="FF0000"/>
    <a:srgbClr val="C00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660" autoAdjust="0"/>
  </p:normalViewPr>
  <p:slideViewPr>
    <p:cSldViewPr snapToObjects="1" showGuides="1">
      <p:cViewPr>
        <p:scale>
          <a:sx n="106" d="100"/>
          <a:sy n="106" d="100"/>
        </p:scale>
        <p:origin x="1290" y="-102"/>
      </p:cViewPr>
      <p:guideLst>
        <p:guide orient="horz" pos="2984"/>
        <p:guide pos="2160"/>
        <p:guide orient="horz" pos="6240"/>
        <p:guide pos="104"/>
        <p:guide pos="4201"/>
        <p:guide orient="horz" pos="1487"/>
        <p:guide orient="horz" pos="943"/>
        <p:guide orient="horz" pos="54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7"/>
            <a:ext cx="2918249" cy="493397"/>
          </a:xfrm>
          <a:prstGeom prst="rect">
            <a:avLst/>
          </a:prstGeom>
        </p:spPr>
        <p:txBody>
          <a:bodyPr vert="horz" lIns="90870" tIns="45435" rIns="90870" bIns="45435"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931" y="17"/>
            <a:ext cx="2918249" cy="493397"/>
          </a:xfrm>
          <a:prstGeom prst="rect">
            <a:avLst/>
          </a:prstGeom>
        </p:spPr>
        <p:txBody>
          <a:bodyPr vert="horz" lIns="90870" tIns="45435" rIns="90870" bIns="45435" rtlCol="0"/>
          <a:lstStyle>
            <a:lvl1pPr algn="r">
              <a:defRPr sz="1300"/>
            </a:lvl1pPr>
          </a:lstStyle>
          <a:p>
            <a:fld id="{8F6A516F-A0C2-4AA1-9FA2-2EDD00FEBE4B}" type="datetimeFigureOut">
              <a:rPr kumimoji="1" lang="ja-JP" altLang="en-US" smtClean="0"/>
              <a:t>2025/11/6</a:t>
            </a:fld>
            <a:endParaRPr kumimoji="1" lang="ja-JP" altLang="en-US"/>
          </a:p>
        </p:txBody>
      </p:sp>
      <p:sp>
        <p:nvSpPr>
          <p:cNvPr id="4" name="スライド イメージ プレースホルダー 3"/>
          <p:cNvSpPr>
            <a:spLocks noGrp="1" noRot="1" noChangeAspect="1"/>
          </p:cNvSpPr>
          <p:nvPr>
            <p:ph type="sldImg" idx="2"/>
          </p:nvPr>
        </p:nvSpPr>
        <p:spPr>
          <a:xfrm>
            <a:off x="2089150" y="742950"/>
            <a:ext cx="2557463" cy="3697288"/>
          </a:xfrm>
          <a:prstGeom prst="rect">
            <a:avLst/>
          </a:prstGeom>
          <a:noFill/>
          <a:ln w="12700">
            <a:solidFill>
              <a:prstClr val="black"/>
            </a:solidFill>
          </a:ln>
        </p:spPr>
        <p:txBody>
          <a:bodyPr vert="horz" lIns="90870" tIns="45435" rIns="90870" bIns="45435" rtlCol="0" anchor="ctr"/>
          <a:lstStyle/>
          <a:p>
            <a:endParaRPr lang="ja-JP" altLang="en-US"/>
          </a:p>
        </p:txBody>
      </p:sp>
      <p:sp>
        <p:nvSpPr>
          <p:cNvPr id="5" name="ノート プレースホルダー 4"/>
          <p:cNvSpPr>
            <a:spLocks noGrp="1"/>
          </p:cNvSpPr>
          <p:nvPr>
            <p:ph type="body" sz="quarter" idx="3"/>
          </p:nvPr>
        </p:nvSpPr>
        <p:spPr>
          <a:xfrm>
            <a:off x="674065" y="4686465"/>
            <a:ext cx="5387658" cy="4440555"/>
          </a:xfrm>
          <a:prstGeom prst="rect">
            <a:avLst/>
          </a:prstGeom>
        </p:spPr>
        <p:txBody>
          <a:bodyPr vert="horz" lIns="90870" tIns="45435" rIns="90870" bIns="454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371345"/>
            <a:ext cx="2918249" cy="493394"/>
          </a:xfrm>
          <a:prstGeom prst="rect">
            <a:avLst/>
          </a:prstGeom>
        </p:spPr>
        <p:txBody>
          <a:bodyPr vert="horz" lIns="90870" tIns="45435" rIns="90870" bIns="4543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931" y="9371345"/>
            <a:ext cx="2918249" cy="493394"/>
          </a:xfrm>
          <a:prstGeom prst="rect">
            <a:avLst/>
          </a:prstGeom>
        </p:spPr>
        <p:txBody>
          <a:bodyPr vert="horz" lIns="90870" tIns="45435" rIns="90870" bIns="45435" rtlCol="0" anchor="b"/>
          <a:lstStyle>
            <a:lvl1pPr algn="r">
              <a:defRPr sz="1300"/>
            </a:lvl1pPr>
          </a:lstStyle>
          <a:p>
            <a:fld id="{49008B44-FAA3-4B0E-997C-02D62400578C}" type="slidenum">
              <a:rPr kumimoji="1" lang="ja-JP" altLang="en-US" smtClean="0"/>
              <a:t>‹#›</a:t>
            </a:fld>
            <a:endParaRPr kumimoji="1" lang="ja-JP" altLang="en-US"/>
          </a:p>
        </p:txBody>
      </p:sp>
    </p:spTree>
    <p:extLst>
      <p:ext uri="{BB962C8B-B14F-4D97-AF65-F5344CB8AC3E}">
        <p14:creationId xmlns:p14="http://schemas.microsoft.com/office/powerpoint/2010/main" val="2573986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2"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4"/>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316309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360735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9"/>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8" y="529699"/>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409485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29319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7"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7"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176456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71"/>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3" y="3081871"/>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56242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2" y="2217389"/>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1" y="2217389"/>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66455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388137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173972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10"/>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0"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3"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346150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8D71F2-E926-45DF-9923-7C5E04A21FBD}" type="datetimeFigureOut">
              <a:rPr kumimoji="1" lang="ja-JP" altLang="en-US" smtClean="0"/>
              <a:t>2025/11/6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68023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468D71F2-E926-45DF-9923-7C5E04A21FBD}" type="datetimeFigureOut">
              <a:rPr kumimoji="1" lang="ja-JP" altLang="en-US" smtClean="0"/>
              <a:t>2025/11/6</a:t>
            </a:fld>
            <a:endParaRPr kumimoji="1" lang="ja-JP" altLang="en-US"/>
          </a:p>
        </p:txBody>
      </p:sp>
      <p:sp>
        <p:nvSpPr>
          <p:cNvPr id="5" name="フッター プレースホルダー 4"/>
          <p:cNvSpPr>
            <a:spLocks noGrp="1"/>
          </p:cNvSpPr>
          <p:nvPr>
            <p:ph type="ftr" sz="quarter" idx="3"/>
          </p:nvPr>
        </p:nvSpPr>
        <p:spPr>
          <a:xfrm>
            <a:off x="2343152"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1"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D5298DC5-FB0F-4965-B16F-A45A030E3FDE}" type="slidenum">
              <a:rPr kumimoji="1" lang="ja-JP" altLang="en-US" smtClean="0"/>
              <a:t>‹#›</a:t>
            </a:fld>
            <a:endParaRPr kumimoji="1" lang="ja-JP" altLang="en-US"/>
          </a:p>
        </p:txBody>
      </p:sp>
    </p:spTree>
    <p:extLst>
      <p:ext uri="{BB962C8B-B14F-4D97-AF65-F5344CB8AC3E}">
        <p14:creationId xmlns:p14="http://schemas.microsoft.com/office/powerpoint/2010/main" val="267773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90798292-69D4-4A47-BEB5-BE72116B8DD9}"/>
              </a:ext>
            </a:extLst>
          </p:cNvPr>
          <p:cNvGrpSpPr/>
          <p:nvPr/>
        </p:nvGrpSpPr>
        <p:grpSpPr>
          <a:xfrm>
            <a:off x="151802" y="1083613"/>
            <a:ext cx="3555170" cy="2466633"/>
            <a:chOff x="234806" y="1134616"/>
            <a:chExt cx="3555170" cy="2466633"/>
          </a:xfrm>
        </p:grpSpPr>
        <p:pic>
          <p:nvPicPr>
            <p:cNvPr id="34" name="図 33">
              <a:extLst>
                <a:ext uri="{FF2B5EF4-FFF2-40B4-BE49-F238E27FC236}">
                  <a16:creationId xmlns:a16="http://schemas.microsoft.com/office/drawing/2014/main" id="{8CC27454-E043-42D0-95D3-638453356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806" y="1134616"/>
              <a:ext cx="3555170" cy="2466633"/>
            </a:xfrm>
            <a:prstGeom prst="rect">
              <a:avLst/>
            </a:prstGeom>
          </p:spPr>
        </p:pic>
        <p:sp>
          <p:nvSpPr>
            <p:cNvPr id="4" name="正方形/長方形 3">
              <a:extLst>
                <a:ext uri="{FF2B5EF4-FFF2-40B4-BE49-F238E27FC236}">
                  <a16:creationId xmlns:a16="http://schemas.microsoft.com/office/drawing/2014/main" id="{EE92AC26-6C44-4329-9D2D-823C21AC6ECF}"/>
                </a:ext>
              </a:extLst>
            </p:cNvPr>
            <p:cNvSpPr/>
            <p:nvPr/>
          </p:nvSpPr>
          <p:spPr>
            <a:xfrm>
              <a:off x="682593" y="1660662"/>
              <a:ext cx="2520628" cy="1315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a:extLst>
              <a:ext uri="{FF2B5EF4-FFF2-40B4-BE49-F238E27FC236}">
                <a16:creationId xmlns:a16="http://schemas.microsoft.com/office/drawing/2014/main" id="{DB8C8427-B2FC-41D4-B797-4258B8C3A61B}"/>
              </a:ext>
            </a:extLst>
          </p:cNvPr>
          <p:cNvSpPr/>
          <p:nvPr/>
        </p:nvSpPr>
        <p:spPr>
          <a:xfrm>
            <a:off x="0" y="8481392"/>
            <a:ext cx="6858000" cy="1424608"/>
          </a:xfrm>
          <a:prstGeom prst="rect">
            <a:avLst/>
          </a:prstGeom>
          <a:solidFill>
            <a:srgbClr val="64F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12054A3-EE01-47CD-96DF-EF2824D36FDE}"/>
              </a:ext>
            </a:extLst>
          </p:cNvPr>
          <p:cNvSpPr txBox="1"/>
          <p:nvPr/>
        </p:nvSpPr>
        <p:spPr>
          <a:xfrm>
            <a:off x="151802" y="72549"/>
            <a:ext cx="2701134" cy="400110"/>
          </a:xfrm>
          <a:prstGeom prst="rect">
            <a:avLst/>
          </a:prstGeom>
          <a:noFill/>
        </p:spPr>
        <p:txBody>
          <a:bodyPr wrap="square" rtlCol="0">
            <a:spAutoFit/>
          </a:bodyPr>
          <a:lstStyle/>
          <a:p>
            <a:r>
              <a:rPr lang="en-US" altLang="ja-JP" sz="2000" dirty="0">
                <a:solidFill>
                  <a:srgbClr val="0106C3"/>
                </a:solidFill>
                <a:latin typeface="AR P丸ゴシック体E" panose="020B0600010101010101" pitchFamily="50" charset="-128"/>
                <a:ea typeface="AR P丸ゴシック体E" panose="020B0600010101010101" pitchFamily="50" charset="-128"/>
              </a:rPr>
              <a:t>【</a:t>
            </a:r>
            <a:r>
              <a:rPr lang="ja-JP" altLang="en-US" sz="2000" dirty="0">
                <a:solidFill>
                  <a:srgbClr val="0106C3"/>
                </a:solidFill>
                <a:latin typeface="AR P丸ゴシック体E" panose="020B0600010101010101" pitchFamily="50" charset="-128"/>
                <a:ea typeface="AR P丸ゴシック体E" panose="020B0600010101010101" pitchFamily="50" charset="-128"/>
              </a:rPr>
              <a:t>令和</a:t>
            </a:r>
            <a:r>
              <a:rPr lang="en-US" altLang="ja-JP" sz="2000" dirty="0">
                <a:solidFill>
                  <a:srgbClr val="0106C3"/>
                </a:solidFill>
                <a:latin typeface="AR P丸ゴシック体E" panose="020B0600010101010101" pitchFamily="50" charset="-128"/>
                <a:ea typeface="AR P丸ゴシック体E" panose="020B0600010101010101" pitchFamily="50" charset="-128"/>
              </a:rPr>
              <a:t>7</a:t>
            </a:r>
            <a:r>
              <a:rPr lang="ja-JP" altLang="en-US" sz="2000" dirty="0">
                <a:solidFill>
                  <a:srgbClr val="0106C3"/>
                </a:solidFill>
                <a:latin typeface="AR P丸ゴシック体E" panose="020B0600010101010101" pitchFamily="50" charset="-128"/>
                <a:ea typeface="AR P丸ゴシック体E" panose="020B0600010101010101" pitchFamily="50" charset="-128"/>
              </a:rPr>
              <a:t>年度食育講座</a:t>
            </a:r>
            <a:r>
              <a:rPr lang="en-US" altLang="ja-JP" sz="2000" dirty="0">
                <a:solidFill>
                  <a:srgbClr val="0106C3"/>
                </a:solidFill>
                <a:latin typeface="AR P丸ゴシック体E" panose="020B0600010101010101" pitchFamily="50" charset="-128"/>
                <a:ea typeface="AR P丸ゴシック体E" panose="020B0600010101010101" pitchFamily="50" charset="-128"/>
              </a:rPr>
              <a:t>】</a:t>
            </a:r>
            <a:r>
              <a:rPr lang="ja-JP" altLang="en-US" sz="2000" dirty="0">
                <a:solidFill>
                  <a:srgbClr val="0070C0"/>
                </a:solidFill>
                <a:latin typeface="AR P丸ゴシック体E" panose="020B0600010101010101" pitchFamily="50" charset="-128"/>
                <a:ea typeface="AR P丸ゴシック体E" panose="020B0600010101010101" pitchFamily="50" charset="-128"/>
              </a:rPr>
              <a:t>　　　　　　　　　　　　　　　　　　</a:t>
            </a:r>
            <a:endParaRPr kumimoji="1" lang="ja-JP" altLang="en-US" dirty="0">
              <a:solidFill>
                <a:srgbClr val="0070C0"/>
              </a:solidFill>
            </a:endParaRPr>
          </a:p>
        </p:txBody>
      </p:sp>
      <p:sp>
        <p:nvSpPr>
          <p:cNvPr id="7" name="四角形: 角を丸くする 6">
            <a:extLst>
              <a:ext uri="{FF2B5EF4-FFF2-40B4-BE49-F238E27FC236}">
                <a16:creationId xmlns:a16="http://schemas.microsoft.com/office/drawing/2014/main" id="{C0C4F0F3-3AC0-46AD-948F-FA6F31F263E5}"/>
              </a:ext>
            </a:extLst>
          </p:cNvPr>
          <p:cNvSpPr/>
          <p:nvPr/>
        </p:nvSpPr>
        <p:spPr>
          <a:xfrm>
            <a:off x="94945" y="5762189"/>
            <a:ext cx="6626954" cy="2623413"/>
          </a:xfrm>
          <a:prstGeom prst="roundRect">
            <a:avLst/>
          </a:prstGeom>
          <a:solidFill>
            <a:srgbClr val="DFDDFF">
              <a:alpha val="60000"/>
            </a:srgbClr>
          </a:solidFill>
          <a:ln>
            <a:solidFill>
              <a:srgbClr val="6467DE"/>
            </a:solidFill>
          </a:ln>
        </p:spPr>
        <p:txBody>
          <a:bodyPr wrap="square">
            <a:spAutoFit/>
          </a:bodyPr>
          <a:lstStyle/>
          <a:p>
            <a:pPr>
              <a:lnSpc>
                <a:spcPts val="2000"/>
              </a:lnSpc>
              <a:tabLst>
                <a:tab pos="717550" algn="l"/>
              </a:tabLst>
            </a:pP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時　間</a:t>
            </a:r>
            <a:r>
              <a:rPr lang="en-US" altLang="ja-JP" sz="1600" b="1" kern="800" spc="3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１０：００ ～ １３：００</a:t>
            </a:r>
            <a:endParaRPr lang="en-US" altLang="ja-JP" sz="1600" b="1" kern="800" spc="3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tabLst>
                <a:tab pos="717550" algn="l"/>
              </a:tabLst>
            </a:pP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場　所</a:t>
            </a:r>
            <a:r>
              <a:rPr lang="en-US" altLang="ja-JP" sz="1600" b="1" kern="800" spc="3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２ 階　料理実習室</a:t>
            </a:r>
            <a:endParaRPr lang="en-US" altLang="ja-JP" sz="1600" b="1" kern="800" spc="30" dirty="0">
              <a:solidFill>
                <a:prstClr val="black"/>
              </a:solidFill>
              <a:latin typeface="HG丸ｺﾞｼｯｸM-PRO" panose="020F0600000000000000" pitchFamily="50" charset="-128"/>
              <a:ea typeface="HG丸ｺﾞｼｯｸM-PRO" panose="020F0600000000000000" pitchFamily="50" charset="-128"/>
            </a:endParaRPr>
          </a:p>
          <a:p>
            <a:pPr lvl="0">
              <a:lnSpc>
                <a:spcPts val="2000"/>
              </a:lnSpc>
              <a:tabLst>
                <a:tab pos="717550" algn="l"/>
              </a:tabLst>
            </a:pP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講　師</a:t>
            </a:r>
            <a:r>
              <a:rPr lang="en-US" altLang="ja-JP" sz="1600" b="1" kern="800" spc="3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吹田地区栄養士会「さんくらぶ」</a:t>
            </a:r>
            <a:endParaRPr lang="en-US" altLang="ja-JP" sz="1600" b="1" kern="800" spc="30" dirty="0">
              <a:solidFill>
                <a:srgbClr val="FF0000"/>
              </a:solidFill>
              <a:latin typeface="HG丸ｺﾞｼｯｸM-PRO" panose="020F0600000000000000" pitchFamily="50" charset="-128"/>
              <a:ea typeface="HG丸ｺﾞｼｯｸM-PRO" panose="020F0600000000000000" pitchFamily="50" charset="-128"/>
            </a:endParaRPr>
          </a:p>
          <a:p>
            <a:pPr>
              <a:lnSpc>
                <a:spcPts val="2000"/>
              </a:lnSpc>
              <a:tabLst>
                <a:tab pos="717550" algn="l"/>
              </a:tabLst>
            </a:pP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定　員</a:t>
            </a:r>
            <a:r>
              <a:rPr lang="en-US" altLang="ja-JP" sz="1600" b="1" kern="800" spc="3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１６人（先着順）</a:t>
            </a:r>
            <a:endParaRPr lang="en-US" altLang="ja-JP" sz="1600" b="1" kern="800" spc="30" dirty="0">
              <a:solidFill>
                <a:prstClr val="black"/>
              </a:solidFill>
              <a:latin typeface="HG丸ｺﾞｼｯｸM-PRO" panose="020F0600000000000000" pitchFamily="50" charset="-128"/>
              <a:ea typeface="HG丸ｺﾞｼｯｸM-PRO" panose="020F0600000000000000" pitchFamily="50" charset="-128"/>
            </a:endParaRPr>
          </a:p>
          <a:p>
            <a:pPr lvl="0">
              <a:lnSpc>
                <a:spcPts val="2000"/>
              </a:lnSpc>
              <a:tabLst>
                <a:tab pos="717550" algn="l"/>
              </a:tabLst>
            </a:pP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参加費</a:t>
            </a:r>
            <a:r>
              <a:rPr lang="en-US" altLang="ja-JP" sz="1600" b="1" kern="800" spc="3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１５００円</a:t>
            </a:r>
            <a:endParaRPr lang="en-US" altLang="ja-JP" sz="1600" b="1" kern="800" spc="30" dirty="0">
              <a:solidFill>
                <a:prstClr val="black"/>
              </a:solidFill>
              <a:latin typeface="HG丸ｺﾞｼｯｸM-PRO" panose="020F0600000000000000" pitchFamily="50" charset="-128"/>
              <a:ea typeface="HG丸ｺﾞｼｯｸM-PRO" panose="020F0600000000000000" pitchFamily="50" charset="-128"/>
            </a:endParaRPr>
          </a:p>
          <a:p>
            <a:pPr lvl="0">
              <a:lnSpc>
                <a:spcPts val="2000"/>
              </a:lnSpc>
              <a:tabLst>
                <a:tab pos="627063" algn="l"/>
              </a:tabLst>
            </a:pP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持ち物 </a:t>
            </a:r>
            <a:r>
              <a:rPr lang="en-US" altLang="ja-JP" sz="1600" b="1" kern="800" spc="3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三角巾・エプロン</a:t>
            </a:r>
            <a:endParaRPr lang="en-US" altLang="ja-JP" sz="1600" b="1" kern="800" spc="30" dirty="0">
              <a:solidFill>
                <a:prstClr val="black"/>
              </a:solidFill>
              <a:latin typeface="HG丸ｺﾞｼｯｸM-PRO" panose="020F0600000000000000" pitchFamily="50" charset="-128"/>
              <a:ea typeface="HG丸ｺﾞｼｯｸM-PRO" panose="020F0600000000000000" pitchFamily="50" charset="-128"/>
            </a:endParaRPr>
          </a:p>
          <a:p>
            <a:pPr lvl="0">
              <a:lnSpc>
                <a:spcPts val="2000"/>
              </a:lnSpc>
              <a:tabLst>
                <a:tab pos="627063" algn="l"/>
              </a:tabLst>
            </a:pPr>
            <a:r>
              <a:rPr lang="en-US" altLang="ja-JP" sz="1600" b="1" kern="800" spc="3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b="1" kern="800" spc="30" dirty="0" err="1">
                <a:solidFill>
                  <a:prstClr val="black"/>
                </a:solidFill>
                <a:latin typeface="HG丸ｺﾞｼｯｸM-PRO" panose="020F0600000000000000" pitchFamily="50" charset="-128"/>
                <a:ea typeface="HG丸ｺﾞｼｯｸM-PRO" panose="020F0600000000000000" pitchFamily="50" charset="-128"/>
              </a:rPr>
              <a:t>ふきん</a:t>
            </a:r>
            <a:r>
              <a:rPr lang="ja-JP" altLang="en-US" sz="1600" b="1" kern="800" spc="30" dirty="0">
                <a:solidFill>
                  <a:prstClr val="black"/>
                </a:solidFill>
                <a:latin typeface="HG丸ｺﾞｼｯｸM-PRO" panose="020F0600000000000000" pitchFamily="50" charset="-128"/>
                <a:ea typeface="HG丸ｺﾞｼｯｸM-PRO" panose="020F0600000000000000" pitchFamily="50" charset="-128"/>
              </a:rPr>
              <a:t>２枚（手拭き用・食器用）</a:t>
            </a:r>
            <a:endParaRPr lang="en-US" altLang="ja-JP" sz="1600" b="1" kern="800" spc="3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600" b="1" kern="800" spc="30" dirty="0">
                <a:latin typeface="HG丸ｺﾞｼｯｸM-PRO" panose="020F0600000000000000" pitchFamily="50" charset="-128"/>
                <a:ea typeface="HG丸ｺﾞｼｯｸM-PRO" panose="020F0600000000000000" pitchFamily="50" charset="-128"/>
              </a:rPr>
              <a:t>申込み   </a:t>
            </a:r>
            <a:r>
              <a:rPr lang="en-US" altLang="ja-JP" sz="1600" b="1" u="sng" kern="800" spc="-100" dirty="0">
                <a:latin typeface="HG丸ｺﾞｼｯｸM-PRO" panose="020F0600000000000000" pitchFamily="50" charset="-128"/>
                <a:ea typeface="HG丸ｺﾞｼｯｸM-PRO" panose="020F0600000000000000" pitchFamily="50" charset="-128"/>
              </a:rPr>
              <a:t>12</a:t>
            </a:r>
            <a:r>
              <a:rPr lang="ja-JP" altLang="en-US" sz="1600" b="1" u="sng" kern="800" spc="-100" dirty="0">
                <a:latin typeface="HG丸ｺﾞｼｯｸM-PRO" panose="020F0600000000000000" pitchFamily="50" charset="-128"/>
                <a:ea typeface="HG丸ｺﾞｼｯｸM-PRO" panose="020F0600000000000000" pitchFamily="50" charset="-128"/>
              </a:rPr>
              <a:t>月２０日（土）</a:t>
            </a:r>
            <a:r>
              <a:rPr lang="ja-JP" altLang="en-US" sz="1600" b="1" u="sng" kern="800" dirty="0">
                <a:latin typeface="HG丸ｺﾞｼｯｸM-PRO" panose="020F0600000000000000" pitchFamily="50" charset="-128"/>
                <a:ea typeface="HG丸ｺﾞｼｯｸM-PRO" panose="020F0600000000000000" pitchFamily="50" charset="-128"/>
              </a:rPr>
              <a:t>電話受付開始、または事務局窓口へ</a:t>
            </a:r>
            <a:endParaRPr lang="en-US" altLang="ja-JP" sz="1600" b="1" u="sng" kern="800" dirty="0">
              <a:latin typeface="HG丸ｺﾞｼｯｸM-PRO" panose="020F0600000000000000" pitchFamily="50" charset="-128"/>
              <a:ea typeface="HG丸ｺﾞｼｯｸM-PRO" panose="020F0600000000000000" pitchFamily="50" charset="-128"/>
            </a:endParaRPr>
          </a:p>
          <a:p>
            <a:pPr>
              <a:lnSpc>
                <a:spcPts val="2000"/>
              </a:lnSpc>
            </a:pPr>
            <a:endParaRPr lang="en-US" altLang="ja-JP" sz="1600" b="1" kern="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1EDDE8B6-9038-4877-8289-7B3A82C47EA6}"/>
              </a:ext>
            </a:extLst>
          </p:cNvPr>
          <p:cNvSpPr/>
          <p:nvPr/>
        </p:nvSpPr>
        <p:spPr>
          <a:xfrm>
            <a:off x="165100" y="524963"/>
            <a:ext cx="6522827" cy="297326"/>
          </a:xfrm>
          <a:prstGeom prst="rect">
            <a:avLst/>
          </a:prstGeom>
          <a:ln>
            <a:noFill/>
          </a:ln>
          <a:effectLst/>
        </p:spPr>
        <p:txBody>
          <a:bodyPr wrap="square">
            <a:prstTxWarp prst="textPlain">
              <a:avLst/>
            </a:prstTxWarp>
            <a:spAutoFit/>
          </a:bodyPr>
          <a:lstStyle/>
          <a:p>
            <a:r>
              <a:rPr lang="ja-JP" altLang="en-US" sz="2400" dirty="0">
                <a:ln>
                  <a:solidFill>
                    <a:srgbClr val="2EC00C"/>
                  </a:solidFill>
                </a:ln>
                <a:effectLst/>
                <a:latin typeface="AR PハイカラＰＯＰ体H" panose="020B0600010101010101" pitchFamily="50" charset="-128"/>
                <a:ea typeface="AR PハイカラＰＯＰ体H" panose="020B0600010101010101" pitchFamily="50" charset="-128"/>
              </a:rPr>
              <a:t>小学２・３年生対象　見て・さわって・楽しく学習</a:t>
            </a:r>
          </a:p>
        </p:txBody>
      </p:sp>
      <p:sp>
        <p:nvSpPr>
          <p:cNvPr id="10" name="正方形/長方形 9">
            <a:extLst>
              <a:ext uri="{FF2B5EF4-FFF2-40B4-BE49-F238E27FC236}">
                <a16:creationId xmlns:a16="http://schemas.microsoft.com/office/drawing/2014/main" id="{597C20A4-7B8D-43E4-BCB4-2EC360D96892}"/>
              </a:ext>
            </a:extLst>
          </p:cNvPr>
          <p:cNvSpPr/>
          <p:nvPr/>
        </p:nvSpPr>
        <p:spPr>
          <a:xfrm>
            <a:off x="737629" y="4826572"/>
            <a:ext cx="5382741" cy="369332"/>
          </a:xfrm>
          <a:prstGeom prst="rect">
            <a:avLst/>
          </a:prstGeom>
        </p:spPr>
        <p:txBody>
          <a:bodyPr wrap="square">
            <a:spAutoFit/>
          </a:bodyPr>
          <a:lstStyle/>
          <a:p>
            <a:pPr algn="ctr"/>
            <a:r>
              <a:rPr lang="ja-JP" altLang="en-US" b="1" dirty="0">
                <a:solidFill>
                  <a:srgbClr val="0066FF"/>
                </a:solidFill>
                <a:latin typeface="AR丸ゴシック体E" panose="020B0609010101010101" pitchFamily="49" charset="-128"/>
                <a:ea typeface="AR丸ゴシック体E" panose="020B0609010101010101" pitchFamily="49" charset="-128"/>
              </a:rPr>
              <a:t>食を媒体とし、五感を育て、生きる力を育てる！</a:t>
            </a:r>
          </a:p>
        </p:txBody>
      </p:sp>
      <p:sp>
        <p:nvSpPr>
          <p:cNvPr id="32" name="正方形/長方形 31">
            <a:extLst>
              <a:ext uri="{FF2B5EF4-FFF2-40B4-BE49-F238E27FC236}">
                <a16:creationId xmlns:a16="http://schemas.microsoft.com/office/drawing/2014/main" id="{B48619FB-D0EA-465D-BD24-53DD20F41962}"/>
              </a:ext>
            </a:extLst>
          </p:cNvPr>
          <p:cNvSpPr/>
          <p:nvPr/>
        </p:nvSpPr>
        <p:spPr>
          <a:xfrm>
            <a:off x="2163977" y="8928700"/>
            <a:ext cx="3168352" cy="859101"/>
          </a:xfrm>
          <a:prstGeom prst="rect">
            <a:avLst/>
          </a:prstGeom>
          <a:noFill/>
        </p:spPr>
        <p:txBody>
          <a:bodyPr wrap="square">
            <a:spAutoFit/>
          </a:bodyPr>
          <a:lstStyle/>
          <a:p>
            <a:pPr algn="ctr"/>
            <a:r>
              <a:rPr lang="ja-JP" altLang="en-US" sz="1300" dirty="0">
                <a:solidFill>
                  <a:prstClr val="black"/>
                </a:solidFill>
                <a:latin typeface="+mn-ea"/>
              </a:rPr>
              <a:t>主催：吹田市亥の子谷コミュニティ協議会</a:t>
            </a:r>
            <a:endParaRPr lang="en-US" altLang="ja-JP" sz="1300" dirty="0">
              <a:solidFill>
                <a:prstClr val="black"/>
              </a:solidFill>
              <a:latin typeface="+mn-ea"/>
            </a:endParaRPr>
          </a:p>
          <a:p>
            <a:pPr algn="ctr"/>
            <a:r>
              <a:rPr lang="ja-JP" altLang="en-US" sz="1300" dirty="0">
                <a:solidFill>
                  <a:prstClr val="black"/>
                </a:solidFill>
                <a:latin typeface="+mn-ea"/>
              </a:rPr>
              <a:t>　　　</a:t>
            </a:r>
            <a:r>
              <a:rPr lang="ja-JP" altLang="en-US" sz="1100" dirty="0">
                <a:solidFill>
                  <a:prstClr val="black"/>
                </a:solidFill>
                <a:latin typeface="+mn-ea"/>
              </a:rPr>
              <a:t>〒</a:t>
            </a:r>
            <a:r>
              <a:rPr lang="en-US" altLang="ja-JP" sz="1100" dirty="0">
                <a:solidFill>
                  <a:prstClr val="black"/>
                </a:solidFill>
                <a:latin typeface="+mn-ea"/>
              </a:rPr>
              <a:t>565-0824</a:t>
            </a:r>
            <a:r>
              <a:rPr lang="ja-JP" altLang="en-US" sz="1100" dirty="0">
                <a:solidFill>
                  <a:prstClr val="black"/>
                </a:solidFill>
                <a:latin typeface="+mn-ea"/>
              </a:rPr>
              <a:t>　吹田市山田西</a:t>
            </a:r>
            <a:r>
              <a:rPr lang="en-US" altLang="ja-JP" sz="1100" dirty="0">
                <a:solidFill>
                  <a:prstClr val="black"/>
                </a:solidFill>
                <a:latin typeface="+mn-ea"/>
              </a:rPr>
              <a:t>1-26-20</a:t>
            </a:r>
          </a:p>
          <a:p>
            <a:pPr algn="ctr"/>
            <a:r>
              <a:rPr lang="ja-JP" altLang="en-US" sz="1100" dirty="0">
                <a:solidFill>
                  <a:prstClr val="black"/>
                </a:solidFill>
                <a:latin typeface="+mn-ea"/>
              </a:rPr>
              <a:t>　　　　（吹田市立亥の子谷コミュニティセンター内）</a:t>
            </a:r>
            <a:endParaRPr lang="en-US" altLang="ja-JP" sz="1100" dirty="0">
              <a:solidFill>
                <a:prstClr val="black"/>
              </a:solidFill>
              <a:latin typeface="+mn-ea"/>
            </a:endParaRPr>
          </a:p>
          <a:p>
            <a:pPr algn="ctr"/>
            <a:r>
              <a:rPr lang="ja-JP" altLang="en-US" sz="1100" dirty="0">
                <a:solidFill>
                  <a:prstClr val="black"/>
                </a:solidFill>
                <a:latin typeface="+mn-ea"/>
              </a:rPr>
              <a:t>　　　℡</a:t>
            </a:r>
            <a:r>
              <a:rPr lang="en-US" altLang="ja-JP" sz="1100" dirty="0">
                <a:solidFill>
                  <a:prstClr val="black"/>
                </a:solidFill>
                <a:latin typeface="+mn-ea"/>
              </a:rPr>
              <a:t>06-6878-3155</a:t>
            </a:r>
            <a:endParaRPr lang="ja-JP" altLang="en-US" sz="1200" dirty="0">
              <a:solidFill>
                <a:prstClr val="black"/>
              </a:solidFill>
              <a:latin typeface="HG丸ｺﾞｼｯｸM-PRO" pitchFamily="50" charset="-128"/>
              <a:ea typeface="HG丸ｺﾞｼｯｸM-PRO" pitchFamily="50" charset="-128"/>
            </a:endParaRPr>
          </a:p>
        </p:txBody>
      </p:sp>
      <p:grpSp>
        <p:nvGrpSpPr>
          <p:cNvPr id="18" name="グループ化 17">
            <a:extLst>
              <a:ext uri="{FF2B5EF4-FFF2-40B4-BE49-F238E27FC236}">
                <a16:creationId xmlns:a16="http://schemas.microsoft.com/office/drawing/2014/main" id="{8E1FB29D-DDB7-4C58-BFEE-C8528473CBAC}"/>
              </a:ext>
            </a:extLst>
          </p:cNvPr>
          <p:cNvGrpSpPr/>
          <p:nvPr/>
        </p:nvGrpSpPr>
        <p:grpSpPr>
          <a:xfrm>
            <a:off x="703657" y="8637236"/>
            <a:ext cx="1113548" cy="1113548"/>
            <a:chOff x="7704479" y="7052156"/>
            <a:chExt cx="1113548" cy="1113548"/>
          </a:xfrm>
        </p:grpSpPr>
        <p:sp>
          <p:nvSpPr>
            <p:cNvPr id="16" name="楕円 15">
              <a:extLst>
                <a:ext uri="{FF2B5EF4-FFF2-40B4-BE49-F238E27FC236}">
                  <a16:creationId xmlns:a16="http://schemas.microsoft.com/office/drawing/2014/main" id="{93B7D659-4558-4026-BE63-CAD1E9C97C06}"/>
                </a:ext>
              </a:extLst>
            </p:cNvPr>
            <p:cNvSpPr/>
            <p:nvPr/>
          </p:nvSpPr>
          <p:spPr>
            <a:xfrm>
              <a:off x="7704479" y="7052156"/>
              <a:ext cx="1113548" cy="111354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descr="inokko.png">
              <a:extLst>
                <a:ext uri="{FF2B5EF4-FFF2-40B4-BE49-F238E27FC236}">
                  <a16:creationId xmlns:a16="http://schemas.microsoft.com/office/drawing/2014/main" id="{C22B022F-BFDA-445E-B81A-1C5BE6D7B9DD}"/>
                </a:ext>
              </a:extLst>
            </p:cNvPr>
            <p:cNvPicPr>
              <a:picLocks noChangeAspect="1"/>
            </p:cNvPicPr>
            <p:nvPr/>
          </p:nvPicPr>
          <p:blipFill>
            <a:blip r:embed="rId3" cstate="print"/>
            <a:stretch>
              <a:fillRect/>
            </a:stretch>
          </p:blipFill>
          <p:spPr>
            <a:xfrm>
              <a:off x="7821488" y="7151820"/>
              <a:ext cx="879530" cy="900950"/>
            </a:xfrm>
            <a:prstGeom prst="rect">
              <a:avLst/>
            </a:prstGeom>
            <a:noFill/>
          </p:spPr>
        </p:pic>
      </p:grpSp>
      <p:sp>
        <p:nvSpPr>
          <p:cNvPr id="19" name="テキスト ボックス 18">
            <a:extLst>
              <a:ext uri="{FF2B5EF4-FFF2-40B4-BE49-F238E27FC236}">
                <a16:creationId xmlns:a16="http://schemas.microsoft.com/office/drawing/2014/main" id="{F0771341-B491-4777-B113-453309602157}"/>
              </a:ext>
            </a:extLst>
          </p:cNvPr>
          <p:cNvSpPr txBox="1"/>
          <p:nvPr/>
        </p:nvSpPr>
        <p:spPr>
          <a:xfrm>
            <a:off x="1051351" y="5115846"/>
            <a:ext cx="4755297" cy="707886"/>
          </a:xfrm>
          <a:prstGeom prst="rect">
            <a:avLst/>
          </a:prstGeom>
          <a:noFill/>
        </p:spPr>
        <p:txBody>
          <a:bodyPr wrap="square" rtlCol="0">
            <a:spAutoFit/>
          </a:bodyPr>
          <a:lstStyle/>
          <a:p>
            <a:pPr algn="ctr"/>
            <a:r>
              <a:rPr lang="en-US" altLang="ja-JP" sz="4000" b="1" dirty="0">
                <a:effectLst>
                  <a:glow rad="63500">
                    <a:srgbClr val="38E70F">
                      <a:alpha val="40000"/>
                    </a:srgbClr>
                  </a:glow>
                </a:effectLst>
                <a:latin typeface="AR P丸ゴシック体E" panose="020B0600010101010101" pitchFamily="50" charset="-128"/>
                <a:ea typeface="AR P丸ゴシック体E" panose="020B0600010101010101" pitchFamily="50" charset="-128"/>
              </a:rPr>
              <a:t>1</a:t>
            </a:r>
            <a:r>
              <a:rPr lang="ja-JP" altLang="en-US" sz="2400" b="1" dirty="0">
                <a:effectLst>
                  <a:glow rad="63500">
                    <a:srgbClr val="38E70F">
                      <a:alpha val="40000"/>
                    </a:srgbClr>
                  </a:glow>
                </a:effectLst>
                <a:latin typeface="AR P丸ゴシック体E" panose="020B0600010101010101" pitchFamily="50" charset="-128"/>
                <a:ea typeface="AR P丸ゴシック体E" panose="020B0600010101010101" pitchFamily="50" charset="-128"/>
              </a:rPr>
              <a:t>月</a:t>
            </a:r>
            <a:r>
              <a:rPr lang="en-US" altLang="ja-JP" sz="4000" b="1" dirty="0">
                <a:effectLst>
                  <a:glow rad="63500">
                    <a:srgbClr val="38E70F">
                      <a:alpha val="40000"/>
                    </a:srgbClr>
                  </a:glow>
                </a:effectLst>
                <a:latin typeface="AR P丸ゴシック体E" panose="020B0600010101010101" pitchFamily="50" charset="-128"/>
                <a:ea typeface="AR P丸ゴシック体E" panose="020B0600010101010101" pitchFamily="50" charset="-128"/>
              </a:rPr>
              <a:t>17</a:t>
            </a:r>
            <a:r>
              <a:rPr lang="ja-JP" altLang="en-US" sz="2400" b="1" dirty="0">
                <a:effectLst>
                  <a:glow rad="63500">
                    <a:srgbClr val="38E70F">
                      <a:alpha val="40000"/>
                    </a:srgbClr>
                  </a:glow>
                </a:effectLst>
                <a:latin typeface="AR P丸ゴシック体E" panose="020B0600010101010101" pitchFamily="50" charset="-128"/>
                <a:ea typeface="AR P丸ゴシック体E" panose="020B0600010101010101" pitchFamily="50" charset="-128"/>
              </a:rPr>
              <a:t>日・</a:t>
            </a:r>
            <a:r>
              <a:rPr lang="en-US" altLang="ja-JP" sz="4000" b="1" dirty="0">
                <a:effectLst>
                  <a:glow rad="63500">
                    <a:srgbClr val="38E70F">
                      <a:alpha val="40000"/>
                    </a:srgbClr>
                  </a:glow>
                </a:effectLst>
                <a:latin typeface="AR P丸ゴシック体E" panose="020B0600010101010101" pitchFamily="50" charset="-128"/>
                <a:ea typeface="AR P丸ゴシック体E" panose="020B0600010101010101" pitchFamily="50" charset="-128"/>
              </a:rPr>
              <a:t>2</a:t>
            </a:r>
            <a:r>
              <a:rPr lang="ja-JP" altLang="en-US" sz="2400" b="1" dirty="0">
                <a:effectLst>
                  <a:glow rad="63500">
                    <a:srgbClr val="38E70F">
                      <a:alpha val="40000"/>
                    </a:srgbClr>
                  </a:glow>
                </a:effectLst>
                <a:latin typeface="AR P丸ゴシック体E" panose="020B0600010101010101" pitchFamily="50" charset="-128"/>
                <a:ea typeface="AR P丸ゴシック体E" panose="020B0600010101010101" pitchFamily="50" charset="-128"/>
              </a:rPr>
              <a:t>月</a:t>
            </a:r>
            <a:r>
              <a:rPr lang="en-US" altLang="ja-JP" sz="4000" b="1" dirty="0">
                <a:effectLst>
                  <a:glow rad="63500">
                    <a:srgbClr val="38E70F">
                      <a:alpha val="40000"/>
                    </a:srgbClr>
                  </a:glow>
                </a:effectLst>
                <a:latin typeface="AR P丸ゴシック体E" panose="020B0600010101010101" pitchFamily="50" charset="-128"/>
                <a:ea typeface="AR P丸ゴシック体E" panose="020B0600010101010101" pitchFamily="50" charset="-128"/>
              </a:rPr>
              <a:t>21</a:t>
            </a:r>
            <a:r>
              <a:rPr lang="ja-JP" altLang="en-US" sz="2400" b="1" dirty="0">
                <a:effectLst>
                  <a:glow rad="63500">
                    <a:srgbClr val="38E70F">
                      <a:alpha val="40000"/>
                    </a:srgbClr>
                  </a:glow>
                </a:effectLst>
                <a:latin typeface="AR P丸ゴシック体E" panose="020B0600010101010101" pitchFamily="50" charset="-128"/>
                <a:ea typeface="AR P丸ゴシック体E" panose="020B0600010101010101" pitchFamily="50" charset="-128"/>
              </a:rPr>
              <a:t>日 （各土）</a:t>
            </a:r>
            <a:endParaRPr lang="en-US" altLang="ja-JP" sz="2400" b="1" dirty="0">
              <a:effectLst>
                <a:glow rad="63500">
                  <a:srgbClr val="38E70F">
                    <a:alpha val="40000"/>
                  </a:srgbClr>
                </a:glow>
              </a:effectLst>
              <a:latin typeface="AR P丸ゴシック体E" panose="020B0600010101010101" pitchFamily="50" charset="-128"/>
              <a:ea typeface="AR P丸ゴシック体E" panose="020B0600010101010101" pitchFamily="50" charset="-128"/>
            </a:endParaRPr>
          </a:p>
        </p:txBody>
      </p:sp>
      <p:sp>
        <p:nvSpPr>
          <p:cNvPr id="17" name="テキスト ボックス 16">
            <a:extLst>
              <a:ext uri="{FF2B5EF4-FFF2-40B4-BE49-F238E27FC236}">
                <a16:creationId xmlns:a16="http://schemas.microsoft.com/office/drawing/2014/main" id="{D4E3A7E1-9317-4505-83A0-2C5CC132BCD8}"/>
              </a:ext>
            </a:extLst>
          </p:cNvPr>
          <p:cNvSpPr txBox="1"/>
          <p:nvPr/>
        </p:nvSpPr>
        <p:spPr>
          <a:xfrm>
            <a:off x="1685543" y="8548402"/>
            <a:ext cx="4190571" cy="334378"/>
          </a:xfrm>
          <a:prstGeom prst="rect">
            <a:avLst/>
          </a:prstGeom>
          <a:noFill/>
        </p:spPr>
        <p:txBody>
          <a:bodyPr wrap="none" rtlCol="0">
            <a:spAutoFit/>
          </a:bodyPr>
          <a:lstStyle/>
          <a:p>
            <a:pPr algn="ctr"/>
            <a:r>
              <a:rPr lang="ja-JP" altLang="ja-JP" sz="1000" dirty="0"/>
              <a:t>お申し込み時の個人情報は協議会事業以外に使用することはありません。</a:t>
            </a:r>
          </a:p>
          <a:p>
            <a:pPr algn="ctr"/>
            <a:r>
              <a:rPr lang="ja-JP" altLang="ja-JP" sz="1000" dirty="0"/>
              <a:t>来場者用の駐車場はありません。</a:t>
            </a:r>
            <a:endParaRPr kumimoji="1" lang="ja-JP" altLang="en-US" sz="1000" dirty="0"/>
          </a:p>
        </p:txBody>
      </p:sp>
      <p:sp>
        <p:nvSpPr>
          <p:cNvPr id="35" name="四角形: 角を丸くする 34">
            <a:extLst>
              <a:ext uri="{FF2B5EF4-FFF2-40B4-BE49-F238E27FC236}">
                <a16:creationId xmlns:a16="http://schemas.microsoft.com/office/drawing/2014/main" id="{E735E704-8363-4025-8214-46A84E6FC25A}"/>
              </a:ext>
            </a:extLst>
          </p:cNvPr>
          <p:cNvSpPr/>
          <p:nvPr/>
        </p:nvSpPr>
        <p:spPr>
          <a:xfrm>
            <a:off x="234806" y="7948258"/>
            <a:ext cx="6329841" cy="346124"/>
          </a:xfrm>
          <a:prstGeom prst="roundRect">
            <a:avLst/>
          </a:prstGeom>
          <a:noFill/>
          <a:ln>
            <a:noFill/>
          </a:ln>
        </p:spPr>
        <p:txBody>
          <a:bodyPr wrap="square">
            <a:spAutoFit/>
          </a:bodyPr>
          <a:lstStyle/>
          <a:p>
            <a:pPr>
              <a:lnSpc>
                <a:spcPts val="2000"/>
              </a:lnSpc>
            </a:pPr>
            <a:r>
              <a:rPr lang="en-US" altLang="ja-JP" sz="1300" b="1" kern="800" spc="30" dirty="0">
                <a:solidFill>
                  <a:srgbClr val="FF0000"/>
                </a:solidFill>
                <a:latin typeface="HG丸ｺﾞｼｯｸM-PRO" panose="020F0600000000000000" pitchFamily="50" charset="-128"/>
                <a:ea typeface="HG丸ｺﾞｼｯｸM-PRO" panose="020F0600000000000000" pitchFamily="50" charset="-128"/>
              </a:rPr>
              <a:t>※ </a:t>
            </a:r>
            <a:r>
              <a:rPr lang="en-US" altLang="ja-JP" sz="1300" b="1" u="sng" kern="800" spc="30" dirty="0">
                <a:solidFill>
                  <a:srgbClr val="FF0000"/>
                </a:solidFill>
                <a:latin typeface="HG丸ｺﾞｼｯｸM-PRO" panose="020F0600000000000000" pitchFamily="50" charset="-128"/>
                <a:ea typeface="HG丸ｺﾞｼｯｸM-PRO" panose="020F0600000000000000" pitchFamily="50" charset="-128"/>
              </a:rPr>
              <a:t>1</a:t>
            </a:r>
            <a:r>
              <a:rPr lang="ja-JP" altLang="en-US" sz="1300" b="1" u="sng" kern="800" spc="30" dirty="0">
                <a:solidFill>
                  <a:srgbClr val="FF0000"/>
                </a:solidFill>
                <a:latin typeface="HG丸ｺﾞｼｯｸM-PRO" panose="020F0600000000000000" pitchFamily="50" charset="-128"/>
                <a:ea typeface="HG丸ｺﾞｼｯｸM-PRO" panose="020F0600000000000000" pitchFamily="50" charset="-128"/>
              </a:rPr>
              <a:t>月</a:t>
            </a:r>
            <a:r>
              <a:rPr lang="en-US" altLang="ja-JP" sz="1300" b="1" u="sng" kern="800" spc="30" dirty="0">
                <a:solidFill>
                  <a:srgbClr val="FF0000"/>
                </a:solidFill>
                <a:latin typeface="HG丸ｺﾞｼｯｸM-PRO" panose="020F0600000000000000" pitchFamily="50" charset="-128"/>
                <a:ea typeface="HG丸ｺﾞｼｯｸM-PRO" panose="020F0600000000000000" pitchFamily="50" charset="-128"/>
              </a:rPr>
              <a:t>14</a:t>
            </a:r>
            <a:r>
              <a:rPr lang="ja-JP" altLang="en-US" sz="1300" b="1" u="sng" kern="800" spc="30" dirty="0">
                <a:solidFill>
                  <a:srgbClr val="FF0000"/>
                </a:solidFill>
                <a:latin typeface="HG丸ｺﾞｼｯｸM-PRO" panose="020F0600000000000000" pitchFamily="50" charset="-128"/>
                <a:ea typeface="HG丸ｺﾞｼｯｸM-PRO" panose="020F0600000000000000" pitchFamily="50" charset="-128"/>
              </a:rPr>
              <a:t>日（水）以降のキャンセルは、参加費を頂きますのでご了承ください。</a:t>
            </a:r>
            <a:endParaRPr lang="en-US" altLang="ja-JP" sz="1300" b="1" u="sng" kern="800" spc="3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9291AF49-57D1-4D1D-BA2C-32CA68E0C617}"/>
              </a:ext>
            </a:extLst>
          </p:cNvPr>
          <p:cNvSpPr txBox="1"/>
          <p:nvPr/>
        </p:nvSpPr>
        <p:spPr>
          <a:xfrm>
            <a:off x="496701" y="1352266"/>
            <a:ext cx="3054178" cy="1785104"/>
          </a:xfrm>
          <a:prstGeom prst="rect">
            <a:avLst/>
          </a:prstGeom>
          <a:noFill/>
        </p:spPr>
        <p:txBody>
          <a:bodyPr wrap="square" rtlCol="0">
            <a:spAutoFit/>
          </a:bodyPr>
          <a:lstStyle/>
          <a:p>
            <a:pPr algn="ctr">
              <a:lnSpc>
                <a:spcPts val="1800"/>
              </a:lnSpc>
            </a:pPr>
            <a:r>
              <a:rPr lang="en-US" altLang="ja-JP" sz="1600" dirty="0">
                <a:solidFill>
                  <a:srgbClr val="FF0000"/>
                </a:solidFill>
                <a:latin typeface="AR P浪漫明朝体U" panose="020B0600010101010101" pitchFamily="50" charset="-128"/>
                <a:ea typeface="AR P浪漫明朝体U" panose="020B0600010101010101" pitchFamily="50" charset="-128"/>
              </a:rPr>
              <a:t>《</a:t>
            </a:r>
            <a:r>
              <a:rPr lang="ja-JP" altLang="en-US" sz="1600" dirty="0">
                <a:solidFill>
                  <a:srgbClr val="FF0000"/>
                </a:solidFill>
                <a:latin typeface="AR P浪漫明朝体U" panose="020B0600010101010101" pitchFamily="50" charset="-128"/>
                <a:ea typeface="AR P浪漫明朝体U" panose="020B0600010101010101" pitchFamily="50" charset="-128"/>
              </a:rPr>
              <a:t>メニュー</a:t>
            </a:r>
            <a:r>
              <a:rPr lang="en-US" altLang="ja-JP" sz="1600" dirty="0">
                <a:solidFill>
                  <a:srgbClr val="FF0000"/>
                </a:solidFill>
                <a:latin typeface="AR P浪漫明朝体U" panose="020B0600010101010101" pitchFamily="50" charset="-128"/>
                <a:ea typeface="AR P浪漫明朝体U" panose="020B0600010101010101" pitchFamily="50" charset="-128"/>
              </a:rPr>
              <a:t>》</a:t>
            </a:r>
          </a:p>
          <a:p>
            <a:pPr>
              <a:lnSpc>
                <a:spcPts val="1800"/>
              </a:lnSpc>
              <a:spcBef>
                <a:spcPts val="300"/>
              </a:spcBef>
            </a:pPr>
            <a:r>
              <a:rPr lang="ja-JP" altLang="en-US" sz="1600" dirty="0">
                <a:solidFill>
                  <a:srgbClr val="0909E1"/>
                </a:solidFill>
                <a:latin typeface="AR P浪漫明朝体U" panose="020B0600010101010101" pitchFamily="50" charset="-128"/>
                <a:ea typeface="AR P浪漫明朝体U" panose="020B0600010101010101" pitchFamily="50" charset="-128"/>
              </a:rPr>
              <a:t>☆</a:t>
            </a:r>
            <a:r>
              <a:rPr lang="en-US" altLang="ja-JP" sz="1600" dirty="0">
                <a:solidFill>
                  <a:srgbClr val="0909E1"/>
                </a:solidFill>
                <a:latin typeface="AR P浪漫明朝体U" panose="020B0600010101010101" pitchFamily="50" charset="-128"/>
                <a:ea typeface="AR P浪漫明朝体U" panose="020B0600010101010101" pitchFamily="50" charset="-128"/>
              </a:rPr>
              <a:t>1</a:t>
            </a:r>
            <a:r>
              <a:rPr kumimoji="1" lang="ja-JP" altLang="en-US" sz="1600" dirty="0">
                <a:solidFill>
                  <a:srgbClr val="0909E1"/>
                </a:solidFill>
                <a:latin typeface="AR P浪漫明朝体U" panose="020B0600010101010101" pitchFamily="50" charset="-128"/>
                <a:ea typeface="AR P浪漫明朝体U" panose="020B0600010101010101" pitchFamily="50" charset="-128"/>
              </a:rPr>
              <a:t>月</a:t>
            </a:r>
            <a:r>
              <a:rPr kumimoji="1" lang="en-US" altLang="ja-JP" sz="1600" dirty="0">
                <a:solidFill>
                  <a:srgbClr val="0909E1"/>
                </a:solidFill>
                <a:latin typeface="AR P浪漫明朝体U" panose="020B0600010101010101" pitchFamily="50" charset="-128"/>
                <a:ea typeface="AR P浪漫明朝体U" panose="020B0600010101010101" pitchFamily="50" charset="-128"/>
              </a:rPr>
              <a:t>17</a:t>
            </a:r>
            <a:r>
              <a:rPr kumimoji="1" lang="ja-JP" altLang="en-US" sz="1600" dirty="0">
                <a:solidFill>
                  <a:srgbClr val="0909E1"/>
                </a:solidFill>
                <a:latin typeface="AR P浪漫明朝体U" panose="020B0600010101010101" pitchFamily="50" charset="-128"/>
                <a:ea typeface="AR P浪漫明朝体U" panose="020B0600010101010101" pitchFamily="50" charset="-128"/>
              </a:rPr>
              <a:t>日　</a:t>
            </a:r>
            <a:r>
              <a:rPr kumimoji="1" lang="ja-JP" altLang="en-US" sz="1600" dirty="0">
                <a:solidFill>
                  <a:schemeClr val="tx2">
                    <a:lumMod val="75000"/>
                  </a:schemeClr>
                </a:solidFill>
                <a:latin typeface="AR P浪漫明朝体U" panose="020B0600010101010101" pitchFamily="50" charset="-128"/>
                <a:ea typeface="AR P浪漫明朝体U" panose="020B0600010101010101" pitchFamily="50" charset="-128"/>
              </a:rPr>
              <a:t>　　　　　　　　　　　　　　　　　</a:t>
            </a:r>
            <a:endParaRPr kumimoji="1" lang="en-US" altLang="ja-JP" sz="1600" dirty="0">
              <a:solidFill>
                <a:schemeClr val="tx2">
                  <a:lumMod val="75000"/>
                </a:schemeClr>
              </a:solidFill>
              <a:latin typeface="AR P浪漫明朝体U" panose="020B0600010101010101" pitchFamily="50" charset="-128"/>
              <a:ea typeface="AR P浪漫明朝体U" panose="020B0600010101010101" pitchFamily="50" charset="-128"/>
            </a:endParaRPr>
          </a:p>
          <a:p>
            <a:pPr>
              <a:lnSpc>
                <a:spcPts val="1800"/>
              </a:lnSpc>
            </a:pPr>
            <a:r>
              <a:rPr lang="ja-JP" altLang="en-US" sz="1600" dirty="0">
                <a:solidFill>
                  <a:schemeClr val="tx2">
                    <a:lumMod val="75000"/>
                  </a:schemeClr>
                </a:solidFill>
                <a:latin typeface="AR P浪漫明朝体U" panose="020B0600010101010101" pitchFamily="50" charset="-128"/>
                <a:ea typeface="AR P浪漫明朝体U" panose="020B0600010101010101" pitchFamily="50" charset="-128"/>
              </a:rPr>
              <a:t>　</a:t>
            </a:r>
            <a:r>
              <a:rPr lang="ja-JP" altLang="en-US" sz="1600" dirty="0">
                <a:solidFill>
                  <a:srgbClr val="CC00CC"/>
                </a:solidFill>
                <a:latin typeface="AR P浪漫明朝体U" panose="020B0600010101010101" pitchFamily="50" charset="-128"/>
                <a:ea typeface="AR P浪漫明朝体U" panose="020B0600010101010101" pitchFamily="50" charset="-128"/>
              </a:rPr>
              <a:t>雑煮（関東風）</a:t>
            </a:r>
            <a:endParaRPr lang="en-US" altLang="ja-JP" sz="1600" dirty="0">
              <a:solidFill>
                <a:srgbClr val="CC00CC"/>
              </a:solidFill>
              <a:latin typeface="AR P浪漫明朝体U" panose="020B0600010101010101" pitchFamily="50" charset="-128"/>
              <a:ea typeface="AR P浪漫明朝体U" panose="020B0600010101010101" pitchFamily="50" charset="-128"/>
            </a:endParaRPr>
          </a:p>
          <a:p>
            <a:pPr>
              <a:lnSpc>
                <a:spcPts val="1800"/>
              </a:lnSpc>
            </a:pPr>
            <a:r>
              <a:rPr lang="ja-JP" altLang="en-US" sz="1600" dirty="0">
                <a:solidFill>
                  <a:srgbClr val="CC00CC"/>
                </a:solidFill>
                <a:latin typeface="AR P浪漫明朝体U" panose="020B0600010101010101" pitchFamily="50" charset="-128"/>
                <a:ea typeface="AR P浪漫明朝体U" panose="020B0600010101010101" pitchFamily="50" charset="-128"/>
              </a:rPr>
              <a:t>　蒲鉾、田作り、黒豆、瓢箪卵</a:t>
            </a:r>
            <a:endParaRPr lang="en-US" altLang="ja-JP" sz="1600" dirty="0">
              <a:solidFill>
                <a:srgbClr val="CC00CC"/>
              </a:solidFill>
              <a:latin typeface="AR P浪漫明朝体U" panose="020B0600010101010101" pitchFamily="50" charset="-128"/>
              <a:ea typeface="AR P浪漫明朝体U" panose="020B0600010101010101" pitchFamily="50" charset="-128"/>
            </a:endParaRPr>
          </a:p>
          <a:p>
            <a:pPr>
              <a:lnSpc>
                <a:spcPts val="1800"/>
              </a:lnSpc>
              <a:spcBef>
                <a:spcPts val="300"/>
              </a:spcBef>
            </a:pPr>
            <a:r>
              <a:rPr lang="ja-JP" altLang="en-US" sz="1600" dirty="0">
                <a:solidFill>
                  <a:srgbClr val="0909E1"/>
                </a:solidFill>
                <a:latin typeface="AR P浪漫明朝体U" panose="020B0600010101010101" pitchFamily="50" charset="-128"/>
                <a:ea typeface="AR P浪漫明朝体U" panose="020B0600010101010101" pitchFamily="50" charset="-128"/>
              </a:rPr>
              <a:t>☆</a:t>
            </a:r>
            <a:r>
              <a:rPr lang="en-US" altLang="ja-JP" sz="1600" dirty="0">
                <a:solidFill>
                  <a:srgbClr val="0909E1"/>
                </a:solidFill>
                <a:latin typeface="AR P浪漫明朝体U" panose="020B0600010101010101" pitchFamily="50" charset="-128"/>
                <a:ea typeface="AR P浪漫明朝体U" panose="020B0600010101010101" pitchFamily="50" charset="-128"/>
              </a:rPr>
              <a:t>2</a:t>
            </a:r>
            <a:r>
              <a:rPr lang="ja-JP" altLang="en-US" sz="1600" dirty="0">
                <a:solidFill>
                  <a:srgbClr val="0909E1"/>
                </a:solidFill>
                <a:latin typeface="AR P浪漫明朝体U" panose="020B0600010101010101" pitchFamily="50" charset="-128"/>
                <a:ea typeface="AR P浪漫明朝体U" panose="020B0600010101010101" pitchFamily="50" charset="-128"/>
              </a:rPr>
              <a:t>月</a:t>
            </a:r>
            <a:r>
              <a:rPr lang="en-US" altLang="ja-JP" sz="1600" dirty="0">
                <a:solidFill>
                  <a:srgbClr val="0909E1"/>
                </a:solidFill>
                <a:latin typeface="AR P浪漫明朝体U" panose="020B0600010101010101" pitchFamily="50" charset="-128"/>
                <a:ea typeface="AR P浪漫明朝体U" panose="020B0600010101010101" pitchFamily="50" charset="-128"/>
              </a:rPr>
              <a:t>21</a:t>
            </a:r>
            <a:r>
              <a:rPr lang="ja-JP" altLang="en-US" sz="1600" dirty="0">
                <a:solidFill>
                  <a:srgbClr val="0909E1"/>
                </a:solidFill>
                <a:latin typeface="AR P浪漫明朝体U" panose="020B0600010101010101" pitchFamily="50" charset="-128"/>
                <a:ea typeface="AR P浪漫明朝体U" panose="020B0600010101010101" pitchFamily="50" charset="-128"/>
              </a:rPr>
              <a:t>日</a:t>
            </a:r>
            <a:r>
              <a:rPr lang="ja-JP" altLang="en-US" sz="1600" dirty="0">
                <a:solidFill>
                  <a:srgbClr val="00B050"/>
                </a:solidFill>
                <a:latin typeface="AR P浪漫明朝体U" panose="020B0600010101010101" pitchFamily="50" charset="-128"/>
                <a:ea typeface="AR P浪漫明朝体U" panose="020B0600010101010101" pitchFamily="50" charset="-128"/>
              </a:rPr>
              <a:t>　</a:t>
            </a:r>
            <a:endParaRPr lang="en-US" altLang="ja-JP" sz="1600" dirty="0">
              <a:solidFill>
                <a:srgbClr val="00B050"/>
              </a:solidFill>
              <a:latin typeface="AR P浪漫明朝体U" panose="020B0600010101010101" pitchFamily="50" charset="-128"/>
              <a:ea typeface="AR P浪漫明朝体U" panose="020B0600010101010101" pitchFamily="50" charset="-128"/>
            </a:endParaRPr>
          </a:p>
          <a:p>
            <a:pPr>
              <a:lnSpc>
                <a:spcPts val="1800"/>
              </a:lnSpc>
            </a:pPr>
            <a:r>
              <a:rPr lang="ja-JP" altLang="en-US" sz="1600" dirty="0">
                <a:solidFill>
                  <a:schemeClr val="tx2">
                    <a:lumMod val="75000"/>
                  </a:schemeClr>
                </a:solidFill>
                <a:latin typeface="AR P浪漫明朝体U" panose="020B0600010101010101" pitchFamily="50" charset="-128"/>
                <a:ea typeface="AR P浪漫明朝体U" panose="020B0600010101010101" pitchFamily="50" charset="-128"/>
              </a:rPr>
              <a:t>　</a:t>
            </a:r>
            <a:r>
              <a:rPr lang="ja-JP" altLang="en-US" sz="1600" dirty="0">
                <a:solidFill>
                  <a:srgbClr val="CC00CC"/>
                </a:solidFill>
                <a:latin typeface="AR P浪漫明朝体U" panose="020B0600010101010101" pitchFamily="50" charset="-128"/>
                <a:ea typeface="AR P浪漫明朝体U" panose="020B0600010101010101" pitchFamily="50" charset="-128"/>
              </a:rPr>
              <a:t>ちらし寿し</a:t>
            </a:r>
            <a:endParaRPr lang="en-US" altLang="ja-JP" sz="1600" dirty="0">
              <a:solidFill>
                <a:srgbClr val="CC00CC"/>
              </a:solidFill>
              <a:latin typeface="AR P浪漫明朝体U" panose="020B0600010101010101" pitchFamily="50" charset="-128"/>
              <a:ea typeface="AR P浪漫明朝体U" panose="020B0600010101010101" pitchFamily="50" charset="-128"/>
            </a:endParaRPr>
          </a:p>
          <a:p>
            <a:pPr>
              <a:lnSpc>
                <a:spcPts val="1800"/>
              </a:lnSpc>
            </a:pPr>
            <a:r>
              <a:rPr lang="ja-JP" altLang="en-US" sz="1600" dirty="0">
                <a:solidFill>
                  <a:srgbClr val="CC00CC"/>
                </a:solidFill>
                <a:latin typeface="AR P浪漫明朝体U" panose="020B0600010101010101" pitchFamily="50" charset="-128"/>
                <a:ea typeface="AR P浪漫明朝体U" panose="020B0600010101010101" pitchFamily="50" charset="-128"/>
              </a:rPr>
              <a:t>　お吸い物</a:t>
            </a:r>
            <a:r>
              <a:rPr lang="ja-JP" altLang="en-US" sz="1600" dirty="0">
                <a:solidFill>
                  <a:srgbClr val="FF0000"/>
                </a:solidFill>
                <a:latin typeface="AR P浪漫明朝体U" panose="020B0600010101010101" pitchFamily="50" charset="-128"/>
                <a:ea typeface="AR P浪漫明朝体U" panose="020B0600010101010101" pitchFamily="50" charset="-128"/>
              </a:rPr>
              <a:t>　</a:t>
            </a:r>
            <a:r>
              <a:rPr lang="ja-JP" altLang="en-US" sz="1400" dirty="0">
                <a:latin typeface="AR P浪漫明朝体U" panose="020B0600010101010101" pitchFamily="50" charset="-128"/>
                <a:ea typeface="AR P浪漫明朝体U" panose="020B0600010101010101" pitchFamily="50" charset="-128"/>
              </a:rPr>
              <a:t>　</a:t>
            </a:r>
            <a:endParaRPr lang="en-US" altLang="ja-JP" sz="1400" dirty="0">
              <a:latin typeface="AR P浪漫明朝体U" panose="020B0600010101010101" pitchFamily="50" charset="-128"/>
              <a:ea typeface="AR P浪漫明朝体U" panose="020B0600010101010101" pitchFamily="50" charset="-128"/>
            </a:endParaRPr>
          </a:p>
        </p:txBody>
      </p:sp>
      <p:pic>
        <p:nvPicPr>
          <p:cNvPr id="45" name="図 44">
            <a:extLst>
              <a:ext uri="{FF2B5EF4-FFF2-40B4-BE49-F238E27FC236}">
                <a16:creationId xmlns:a16="http://schemas.microsoft.com/office/drawing/2014/main" id="{21C45790-E478-4B32-8DC2-6201E546F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873" y="5880721"/>
            <a:ext cx="2456076" cy="1659853"/>
          </a:xfrm>
          <a:prstGeom prst="rect">
            <a:avLst/>
          </a:prstGeom>
        </p:spPr>
      </p:pic>
      <p:pic>
        <p:nvPicPr>
          <p:cNvPr id="3" name="図 2">
            <a:extLst>
              <a:ext uri="{FF2B5EF4-FFF2-40B4-BE49-F238E27FC236}">
                <a16:creationId xmlns:a16="http://schemas.microsoft.com/office/drawing/2014/main" id="{115A87CE-F182-41F1-BFE5-68214AF523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0793" y="1687403"/>
            <a:ext cx="3826379" cy="3332653"/>
          </a:xfrm>
          <a:prstGeom prst="rect">
            <a:avLst/>
          </a:prstGeom>
        </p:spPr>
      </p:pic>
      <p:grpSp>
        <p:nvGrpSpPr>
          <p:cNvPr id="24" name="グループ化 23">
            <a:extLst>
              <a:ext uri="{FF2B5EF4-FFF2-40B4-BE49-F238E27FC236}">
                <a16:creationId xmlns:a16="http://schemas.microsoft.com/office/drawing/2014/main" id="{72A6AFE6-46AA-4655-BEEC-B2633EB5F964}"/>
              </a:ext>
            </a:extLst>
          </p:cNvPr>
          <p:cNvGrpSpPr/>
          <p:nvPr/>
        </p:nvGrpSpPr>
        <p:grpSpPr>
          <a:xfrm>
            <a:off x="181303" y="3686182"/>
            <a:ext cx="3295888" cy="1224171"/>
            <a:chOff x="181303" y="3682458"/>
            <a:chExt cx="3295888" cy="1224171"/>
          </a:xfrm>
        </p:grpSpPr>
        <p:sp>
          <p:nvSpPr>
            <p:cNvPr id="5" name="正方形/長方形 4">
              <a:extLst>
                <a:ext uri="{FF2B5EF4-FFF2-40B4-BE49-F238E27FC236}">
                  <a16:creationId xmlns:a16="http://schemas.microsoft.com/office/drawing/2014/main" id="{072A071F-5017-47C2-B3CF-B0B6365FC69F}"/>
                </a:ext>
              </a:extLst>
            </p:cNvPr>
            <p:cNvSpPr/>
            <p:nvPr/>
          </p:nvSpPr>
          <p:spPr>
            <a:xfrm rot="20551708">
              <a:off x="181303" y="3929821"/>
              <a:ext cx="857840" cy="857840"/>
            </a:xfrm>
            <a:prstGeom prst="rect">
              <a:avLst/>
            </a:prstGeom>
            <a:solidFill>
              <a:srgbClr val="FF5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8782C9B-44C1-4826-AA2C-BD115B05B24A}"/>
                </a:ext>
              </a:extLst>
            </p:cNvPr>
            <p:cNvSpPr/>
            <p:nvPr/>
          </p:nvSpPr>
          <p:spPr>
            <a:xfrm rot="20551708">
              <a:off x="182985" y="3909390"/>
              <a:ext cx="877164" cy="923330"/>
            </a:xfrm>
            <a:prstGeom prst="rect">
              <a:avLst/>
            </a:prstGeom>
            <a:noFill/>
          </p:spPr>
          <p:txBody>
            <a:bodyPr wrap="none" lIns="91440" tIns="45720" rIns="91440" bIns="45720">
              <a:spAutoFit/>
            </a:bodyPr>
            <a:lstStyle/>
            <a:p>
              <a:pPr algn="ctr"/>
              <a:r>
                <a:rPr lang="ja-JP" altLang="en-US" sz="5400" cap="none" spc="0" dirty="0">
                  <a:ln w="19050">
                    <a:solidFill>
                      <a:srgbClr val="7030A0"/>
                    </a:solidFill>
                  </a:ln>
                  <a:solidFill>
                    <a:schemeClr val="bg1"/>
                  </a:solidFill>
                  <a:latin typeface="07にくまるフォント" panose="02000900000000000000" pitchFamily="50" charset="-128"/>
                  <a:ea typeface="07にくまるフォント" panose="02000900000000000000" pitchFamily="50" charset="-128"/>
                </a:rPr>
                <a:t>き</a:t>
              </a:r>
            </a:p>
          </p:txBody>
        </p:sp>
        <p:sp>
          <p:nvSpPr>
            <p:cNvPr id="23" name="正方形/長方形 22">
              <a:extLst>
                <a:ext uri="{FF2B5EF4-FFF2-40B4-BE49-F238E27FC236}">
                  <a16:creationId xmlns:a16="http://schemas.microsoft.com/office/drawing/2014/main" id="{B3403D3E-E2A5-4877-9E62-4553E511B723}"/>
                </a:ext>
              </a:extLst>
            </p:cNvPr>
            <p:cNvSpPr/>
            <p:nvPr/>
          </p:nvSpPr>
          <p:spPr>
            <a:xfrm rot="1103766">
              <a:off x="1044547" y="3703073"/>
              <a:ext cx="857840" cy="857840"/>
            </a:xfrm>
            <a:prstGeom prst="rect">
              <a:avLst/>
            </a:prstGeom>
            <a:solidFill>
              <a:srgbClr val="FFF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69325FE-85CC-4C9A-A6DC-D7A87CC3A0C0}"/>
                </a:ext>
              </a:extLst>
            </p:cNvPr>
            <p:cNvSpPr/>
            <p:nvPr/>
          </p:nvSpPr>
          <p:spPr>
            <a:xfrm rot="1103766">
              <a:off x="1023344" y="3682458"/>
              <a:ext cx="877164" cy="923330"/>
            </a:xfrm>
            <a:prstGeom prst="rect">
              <a:avLst/>
            </a:prstGeom>
            <a:noFill/>
          </p:spPr>
          <p:txBody>
            <a:bodyPr wrap="none" lIns="91440" tIns="45720" rIns="91440" bIns="45720">
              <a:spAutoFit/>
            </a:bodyPr>
            <a:lstStyle/>
            <a:p>
              <a:pPr algn="ctr"/>
              <a:r>
                <a:rPr lang="ja-JP" altLang="en-US" sz="5400" dirty="0">
                  <a:ln w="19050">
                    <a:solidFill>
                      <a:srgbClr val="7030A0"/>
                    </a:solidFill>
                  </a:ln>
                  <a:solidFill>
                    <a:schemeClr val="bg1"/>
                  </a:solidFill>
                  <a:latin typeface="07にくまるフォント" panose="02000900000000000000" pitchFamily="50" charset="-128"/>
                  <a:ea typeface="07にくまるフォント" panose="02000900000000000000" pitchFamily="50" charset="-128"/>
                </a:rPr>
                <a:t>ら</a:t>
              </a:r>
              <a:endParaRPr lang="ja-JP" altLang="en-US" sz="5400" cap="none" spc="0" dirty="0">
                <a:ln w="19050">
                  <a:solidFill>
                    <a:srgbClr val="7030A0"/>
                  </a:solidFill>
                </a:ln>
                <a:solidFill>
                  <a:schemeClr val="bg1"/>
                </a:solidFill>
                <a:latin typeface="07にくまるフォント" panose="02000900000000000000" pitchFamily="50" charset="-128"/>
                <a:ea typeface="07にくまるフォント" panose="02000900000000000000" pitchFamily="50" charset="-128"/>
              </a:endParaRPr>
            </a:p>
          </p:txBody>
        </p:sp>
        <p:sp>
          <p:nvSpPr>
            <p:cNvPr id="39" name="正方形/長方形 38">
              <a:extLst>
                <a:ext uri="{FF2B5EF4-FFF2-40B4-BE49-F238E27FC236}">
                  <a16:creationId xmlns:a16="http://schemas.microsoft.com/office/drawing/2014/main" id="{9C653F45-03A0-4A4C-B10F-EB44820C4DB7}"/>
                </a:ext>
              </a:extLst>
            </p:cNvPr>
            <p:cNvSpPr/>
            <p:nvPr/>
          </p:nvSpPr>
          <p:spPr>
            <a:xfrm rot="21276947">
              <a:off x="1808978" y="4001627"/>
              <a:ext cx="857840" cy="857840"/>
            </a:xfrm>
            <a:prstGeom prst="rect">
              <a:avLst/>
            </a:prstGeom>
            <a:solidFill>
              <a:srgbClr val="FF5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E008029C-9156-4053-B422-5FE5EE6F5A59}"/>
                </a:ext>
              </a:extLst>
            </p:cNvPr>
            <p:cNvSpPr/>
            <p:nvPr/>
          </p:nvSpPr>
          <p:spPr>
            <a:xfrm rot="21276947">
              <a:off x="1807829" y="3983299"/>
              <a:ext cx="877164" cy="923330"/>
            </a:xfrm>
            <a:prstGeom prst="rect">
              <a:avLst/>
            </a:prstGeom>
            <a:noFill/>
          </p:spPr>
          <p:txBody>
            <a:bodyPr wrap="none" lIns="91440" tIns="45720" rIns="91440" bIns="45720">
              <a:spAutoFit/>
            </a:bodyPr>
            <a:lstStyle/>
            <a:p>
              <a:pPr algn="ctr"/>
              <a:r>
                <a:rPr lang="ja-JP" altLang="en-US" sz="5400" cap="none" spc="0" dirty="0">
                  <a:ln w="19050">
                    <a:solidFill>
                      <a:srgbClr val="7030A0"/>
                    </a:solidFill>
                  </a:ln>
                  <a:solidFill>
                    <a:schemeClr val="bg1"/>
                  </a:solidFill>
                  <a:latin typeface="07にくまるフォント" panose="02000900000000000000" pitchFamily="50" charset="-128"/>
                  <a:ea typeface="07にくまるフォント" panose="02000900000000000000" pitchFamily="50" charset="-128"/>
                </a:rPr>
                <a:t>き</a:t>
              </a:r>
            </a:p>
          </p:txBody>
        </p:sp>
        <p:sp>
          <p:nvSpPr>
            <p:cNvPr id="43" name="正方形/長方形 42">
              <a:extLst>
                <a:ext uri="{FF2B5EF4-FFF2-40B4-BE49-F238E27FC236}">
                  <a16:creationId xmlns:a16="http://schemas.microsoft.com/office/drawing/2014/main" id="{5BEAB745-D746-48D8-ADC2-E98AD03C9F41}"/>
                </a:ext>
              </a:extLst>
            </p:cNvPr>
            <p:cNvSpPr/>
            <p:nvPr/>
          </p:nvSpPr>
          <p:spPr>
            <a:xfrm rot="492647">
              <a:off x="2618903" y="3838605"/>
              <a:ext cx="857840" cy="857840"/>
            </a:xfrm>
            <a:prstGeom prst="rect">
              <a:avLst/>
            </a:prstGeom>
            <a:solidFill>
              <a:srgbClr val="FFF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19A3B011-2D09-4574-8A5D-A1E86D68C19A}"/>
                </a:ext>
              </a:extLst>
            </p:cNvPr>
            <p:cNvSpPr/>
            <p:nvPr/>
          </p:nvSpPr>
          <p:spPr>
            <a:xfrm rot="492647">
              <a:off x="2600027" y="3819839"/>
              <a:ext cx="877164" cy="923330"/>
            </a:xfrm>
            <a:prstGeom prst="rect">
              <a:avLst/>
            </a:prstGeom>
            <a:noFill/>
          </p:spPr>
          <p:txBody>
            <a:bodyPr wrap="none" lIns="91440" tIns="45720" rIns="91440" bIns="45720">
              <a:spAutoFit/>
            </a:bodyPr>
            <a:lstStyle/>
            <a:p>
              <a:pPr algn="ctr"/>
              <a:r>
                <a:rPr lang="ja-JP" altLang="en-US" sz="5400" dirty="0">
                  <a:ln w="19050">
                    <a:solidFill>
                      <a:srgbClr val="7030A0"/>
                    </a:solidFill>
                  </a:ln>
                  <a:solidFill>
                    <a:schemeClr val="bg1"/>
                  </a:solidFill>
                  <a:latin typeface="07にくまるフォント" panose="02000900000000000000" pitchFamily="50" charset="-128"/>
                  <a:ea typeface="07にくまるフォント" panose="02000900000000000000" pitchFamily="50" charset="-128"/>
                </a:rPr>
                <a:t>ら</a:t>
              </a:r>
              <a:endParaRPr lang="ja-JP" altLang="en-US" sz="5400" cap="none" spc="0" dirty="0">
                <a:ln w="19050">
                  <a:solidFill>
                    <a:srgbClr val="7030A0"/>
                  </a:solidFill>
                </a:ln>
                <a:solidFill>
                  <a:schemeClr val="bg1"/>
                </a:solidFill>
                <a:latin typeface="07にくまるフォント" panose="02000900000000000000" pitchFamily="50" charset="-128"/>
                <a:ea typeface="07にくまるフォント" panose="02000900000000000000" pitchFamily="50" charset="-128"/>
              </a:endParaRPr>
            </a:p>
          </p:txBody>
        </p:sp>
      </p:grpSp>
      <p:sp>
        <p:nvSpPr>
          <p:cNvPr id="12" name="正方形/長方形 11">
            <a:extLst>
              <a:ext uri="{FF2B5EF4-FFF2-40B4-BE49-F238E27FC236}">
                <a16:creationId xmlns:a16="http://schemas.microsoft.com/office/drawing/2014/main" id="{CF9895E4-A104-42AC-9C14-64AFA7EA83AF}"/>
              </a:ext>
            </a:extLst>
          </p:cNvPr>
          <p:cNvSpPr/>
          <p:nvPr/>
        </p:nvSpPr>
        <p:spPr>
          <a:xfrm>
            <a:off x="3259839" y="3892440"/>
            <a:ext cx="3446777" cy="830997"/>
          </a:xfrm>
          <a:prstGeom prst="rect">
            <a:avLst/>
          </a:prstGeom>
          <a:noFill/>
          <a:ln>
            <a:noFill/>
          </a:ln>
        </p:spPr>
        <p:txBody>
          <a:bodyPr wrap="none" lIns="91440" tIns="45720" rIns="91440" bIns="45720">
            <a:spAutoFit/>
          </a:bodyPr>
          <a:lstStyle/>
          <a:p>
            <a:pPr algn="ctr"/>
            <a:r>
              <a:rPr lang="ja-JP" altLang="en-US" sz="4800" b="1" cap="none" spc="0" dirty="0">
                <a:ln w="22225">
                  <a:solidFill>
                    <a:srgbClr val="FF5BE0"/>
                  </a:solidFill>
                  <a:prstDash val="solid"/>
                </a:ln>
                <a:solidFill>
                  <a:srgbClr val="2EC00C"/>
                </a:solidFill>
                <a:effectLst/>
                <a:latin typeface="富士ポップＰ" panose="040F0700000000000000" pitchFamily="50" charset="-128"/>
                <a:ea typeface="富士ポップＰ" panose="040F0700000000000000" pitchFamily="50" charset="-128"/>
              </a:rPr>
              <a:t>キッズクラブ</a:t>
            </a:r>
          </a:p>
        </p:txBody>
      </p:sp>
    </p:spTree>
    <p:extLst>
      <p:ext uri="{BB962C8B-B14F-4D97-AF65-F5344CB8AC3E}">
        <p14:creationId xmlns:p14="http://schemas.microsoft.com/office/powerpoint/2010/main" val="39876278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7350</TotalTime>
  <Words>264</Words>
  <Application>Microsoft Office PowerPoint</Application>
  <PresentationFormat>A4 210 x 297 mm</PresentationFormat>
  <Paragraphs>31</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07にくまるフォント</vt:lpstr>
      <vt:lpstr>AR PハイカラＰＯＰ体H</vt:lpstr>
      <vt:lpstr>AR P丸ゴシック体E</vt:lpstr>
      <vt:lpstr>AR P浪漫明朝体U</vt:lpstr>
      <vt:lpstr>AR丸ゴシック体E</vt:lpstr>
      <vt:lpstr>HG丸ｺﾞｼｯｸM-PRO</vt:lpstr>
      <vt:lpstr>ＭＳ Ｐゴシック</vt:lpstr>
      <vt:lpstr>富士ポップＰ</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inoko01</cp:lastModifiedBy>
  <cp:revision>582</cp:revision>
  <cp:lastPrinted>2025-06-23T02:06:54Z</cp:lastPrinted>
  <dcterms:created xsi:type="dcterms:W3CDTF">2017-10-03T00:24:15Z</dcterms:created>
  <dcterms:modified xsi:type="dcterms:W3CDTF">2025-11-06T05:59:24Z</dcterms:modified>
</cp:coreProperties>
</file>